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31" r:id="rId3"/>
    <p:sldId id="310" r:id="rId4"/>
    <p:sldId id="311" r:id="rId5"/>
    <p:sldId id="312" r:id="rId6"/>
    <p:sldId id="313" r:id="rId7"/>
    <p:sldId id="314" r:id="rId8"/>
    <p:sldId id="318" r:id="rId9"/>
    <p:sldId id="328" r:id="rId10"/>
    <p:sldId id="320" r:id="rId11"/>
    <p:sldId id="321" r:id="rId12"/>
    <p:sldId id="322" r:id="rId13"/>
    <p:sldId id="315" r:id="rId14"/>
    <p:sldId id="316" r:id="rId15"/>
    <p:sldId id="317" r:id="rId16"/>
    <p:sldId id="323" r:id="rId17"/>
    <p:sldId id="324" r:id="rId18"/>
    <p:sldId id="325" r:id="rId19"/>
    <p:sldId id="329" r:id="rId20"/>
    <p:sldId id="326" r:id="rId21"/>
    <p:sldId id="330" r:id="rId22"/>
    <p:sldId id="32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/>
    <p:restoredTop sz="53371"/>
  </p:normalViewPr>
  <p:slideViewPr>
    <p:cSldViewPr snapToGrid="0" snapToObjects="1">
      <p:cViewPr varScale="1">
        <p:scale>
          <a:sx n="76" d="100"/>
          <a:sy n="76" d="100"/>
        </p:scale>
        <p:origin x="1656" y="192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9/27/25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4A4EF-2737-723D-F56A-80362877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47FD07-A0D2-E028-5A29-31D98E101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77BDB-19F3-F0F4-394B-F0D79E0C6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modern animal that gives us a window into the first brains is the nematode </a:t>
            </a:r>
            <a:r>
              <a:rPr lang="en-US" i="1" dirty="0"/>
              <a:t>Caenorhabditis elegans</a:t>
            </a:r>
            <a:r>
              <a:rPr lang="en-US" dirty="0"/>
              <a:t>. </a:t>
            </a:r>
          </a:p>
          <a:p>
            <a:r>
              <a:rPr lang="en-US" dirty="0"/>
              <a:t>It’s a tiny worm, only about a millimeter long, but it has a complete nervous system of just </a:t>
            </a:r>
            <a:r>
              <a:rPr lang="en-US" b="1" dirty="0"/>
              <a:t>302 neurons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Those neurons form: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nerve ring</a:t>
            </a:r>
            <a:r>
              <a:rPr lang="en-US" dirty="0"/>
              <a:t> around the pharynx, which functions as the worm’s brain,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 </a:t>
            </a:r>
            <a:r>
              <a:rPr lang="en-US" b="1" dirty="0"/>
              <a:t>ganglia</a:t>
            </a:r>
            <a:r>
              <a:rPr lang="en-US" dirty="0"/>
              <a:t> along the body, coordinating muscles and reflexes.</a:t>
            </a:r>
          </a:p>
          <a:p>
            <a:endParaRPr lang="en-US" dirty="0"/>
          </a:p>
          <a:p>
            <a:r>
              <a:rPr lang="en-US" i="1" dirty="0"/>
              <a:t>C. elegans</a:t>
            </a:r>
            <a:r>
              <a:rPr lang="en-US" dirty="0"/>
              <a:t> is special because scientists have mapped its </a:t>
            </a:r>
            <a:r>
              <a:rPr lang="en-US" b="1" dirty="0"/>
              <a:t>entire connectome</a:t>
            </a:r>
            <a:r>
              <a:rPr lang="en-US" dirty="0"/>
              <a:t> — we know every neuron, every connection, every synapse.</a:t>
            </a:r>
          </a:p>
          <a:p>
            <a:endParaRPr lang="en-US" dirty="0"/>
          </a:p>
          <a:p>
            <a:r>
              <a:rPr lang="en-US" dirty="0"/>
              <a:t>Even with so few neurons, </a:t>
            </a:r>
            <a:r>
              <a:rPr lang="en-US" i="1" dirty="0"/>
              <a:t>C. elegans</a:t>
            </a:r>
            <a:r>
              <a:rPr lang="en-US" dirty="0"/>
              <a:t> can: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Steer toward food,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Avoid toxins,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 simple associations,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balance competing needs, like hunger versus danger.</a:t>
            </a:r>
          </a:p>
          <a:p>
            <a:endParaRPr lang="en-US" dirty="0"/>
          </a:p>
          <a:p>
            <a:r>
              <a:rPr lang="en-US" dirty="0"/>
              <a:t>So this tiny worm shows us what the earliest brains could do: </a:t>
            </a:r>
          </a:p>
          <a:p>
            <a:r>
              <a:rPr lang="en-US" dirty="0"/>
              <a:t>integrate sensory inputs, coordinate motor outputs, and make simple but flexible decisions.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C453A-F87A-FABB-9E1B-B709D3D1A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40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876B-55ED-1280-B634-B2C22C82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EA1E4-328C-DFE4-68D0-29DF0C509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5EE284-21A1-56EA-C998-D26B9881F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closer look at how the </a:t>
            </a:r>
            <a:r>
              <a:rPr lang="en-US" i="1" dirty="0"/>
              <a:t>C. elegans</a:t>
            </a:r>
            <a:r>
              <a:rPr lang="en-US" dirty="0"/>
              <a:t> brain is organized.</a:t>
            </a:r>
          </a:p>
          <a:p>
            <a:endParaRPr lang="en-US" dirty="0"/>
          </a:p>
          <a:p>
            <a:r>
              <a:rPr lang="en-US" dirty="0"/>
              <a:t>At the core is the </a:t>
            </a:r>
            <a:r>
              <a:rPr lang="en-US" b="1" dirty="0"/>
              <a:t>nerve ring</a:t>
            </a:r>
            <a:r>
              <a:rPr lang="en-US" dirty="0"/>
              <a:t>, about 180 neurons forming a circular hub around the pharynx. </a:t>
            </a:r>
          </a:p>
          <a:p>
            <a:r>
              <a:rPr lang="en-US" dirty="0"/>
              <a:t>This ring acts as the worm’s integration center.</a:t>
            </a:r>
          </a:p>
          <a:p>
            <a:endParaRPr lang="en-US" dirty="0"/>
          </a:p>
          <a:p>
            <a:r>
              <a:rPr lang="en-US" dirty="0"/>
              <a:t>The basic flow looks like this: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Sensory neurons</a:t>
            </a:r>
            <a:r>
              <a:rPr lang="en-US" dirty="0"/>
              <a:t> at the front detect chemicals, touch, or temperature.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send signals into the nerve ring, where </a:t>
            </a:r>
            <a:r>
              <a:rPr lang="en-US" b="1" dirty="0"/>
              <a:t>interneurons</a:t>
            </a:r>
            <a:r>
              <a:rPr lang="en-US" dirty="0"/>
              <a:t> weigh and combine those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there, </a:t>
            </a:r>
            <a:r>
              <a:rPr lang="en-US" b="1" dirty="0"/>
              <a:t>motor neurons</a:t>
            </a:r>
            <a:r>
              <a:rPr lang="en-US" dirty="0"/>
              <a:t> carry the output signals along the body wall to control muscles.</a:t>
            </a:r>
          </a:p>
          <a:p>
            <a:endParaRPr lang="en-US" dirty="0"/>
          </a:p>
          <a:p>
            <a:r>
              <a:rPr lang="en-US" dirty="0"/>
              <a:t>This is the same basic architecture we’ll see in all later brains: </a:t>
            </a:r>
            <a:r>
              <a:rPr lang="en-US" b="1" dirty="0"/>
              <a:t>input → integration → output.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Even with so few neurons, the worm can adjust behavior in flexible ways — </a:t>
            </a:r>
          </a:p>
          <a:p>
            <a:r>
              <a:rPr lang="en-US" dirty="0"/>
              <a:t>turning left or right depending on sensory gradients, stopping or going depending on hunger, and even learning from past experiences.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i="1" dirty="0"/>
              <a:t>C. elegans</a:t>
            </a:r>
            <a:r>
              <a:rPr lang="en-US" dirty="0"/>
              <a:t> gives us a detailed look at what the very first brains were doing — </a:t>
            </a:r>
          </a:p>
          <a:p>
            <a:r>
              <a:rPr lang="en-US" dirty="0"/>
              <a:t>integrating multiple signals into coordinated movement.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9EDC-6003-8317-AB59-9B3018A61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67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79385-666B-9795-9965-AE3052D9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166A5-6EA2-A346-5116-D15F01A2B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40389-EA7D-2648-27D9-3DCF136E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core of the worm’s brain — and really all brains — is the idea of </a:t>
            </a:r>
            <a:r>
              <a:rPr lang="en-US" b="1" dirty="0"/>
              <a:t>valence.</a:t>
            </a:r>
            <a:endParaRPr lang="en-US" dirty="0"/>
          </a:p>
          <a:p>
            <a:endParaRPr lang="en-US" dirty="0"/>
          </a:p>
          <a:p>
            <a:r>
              <a:rPr lang="en-US" dirty="0"/>
              <a:t>Valence is the nervous system’s way of coding things as either </a:t>
            </a:r>
            <a:r>
              <a:rPr lang="en-US" b="1" dirty="0"/>
              <a:t>positive</a:t>
            </a:r>
            <a:r>
              <a:rPr lang="en-US" dirty="0"/>
              <a:t> or </a:t>
            </a:r>
            <a:r>
              <a:rPr lang="en-US" b="1" dirty="0"/>
              <a:t>negative</a:t>
            </a:r>
            <a:r>
              <a:rPr lang="en-US" dirty="0"/>
              <a:t>.</a:t>
            </a:r>
          </a:p>
          <a:p>
            <a:r>
              <a:rPr lang="en-US" dirty="0"/>
              <a:t>Positive valence means: </a:t>
            </a:r>
            <a:r>
              <a:rPr lang="en-US" i="1" dirty="0"/>
              <a:t>this is good, approach it</a:t>
            </a:r>
            <a:r>
              <a:rPr lang="en-US" dirty="0"/>
              <a:t> — like food, warmth, or safety.</a:t>
            </a:r>
          </a:p>
          <a:p>
            <a:r>
              <a:rPr lang="en-US" dirty="0"/>
              <a:t>Negative valence means: </a:t>
            </a:r>
            <a:r>
              <a:rPr lang="en-US" i="1" dirty="0"/>
              <a:t>this is bad, avoid it</a:t>
            </a:r>
            <a:r>
              <a:rPr lang="en-US" dirty="0"/>
              <a:t> — like toxins, predators, or pain.</a:t>
            </a:r>
          </a:p>
          <a:p>
            <a:endParaRPr lang="en-US" dirty="0"/>
          </a:p>
          <a:p>
            <a:r>
              <a:rPr lang="en-US" dirty="0"/>
              <a:t>This approach–avoidance coding is the most basic kind of decision-making. </a:t>
            </a:r>
          </a:p>
          <a:p>
            <a:r>
              <a:rPr lang="en-US" dirty="0"/>
              <a:t>Even in </a:t>
            </a:r>
            <a:r>
              <a:rPr lang="en-US" i="1" dirty="0"/>
              <a:t>C. elegans</a:t>
            </a:r>
            <a:r>
              <a:rPr lang="en-US" dirty="0"/>
              <a:t>, the nerve ring is integrating sensory inputs into a simple choice: move toward or move away.</a:t>
            </a:r>
          </a:p>
          <a:p>
            <a:endParaRPr lang="en-US" dirty="0"/>
          </a:p>
          <a:p>
            <a:r>
              <a:rPr lang="en-US" dirty="0"/>
              <a:t>And just like in humans, this coding isn’t static — </a:t>
            </a:r>
          </a:p>
          <a:p>
            <a:r>
              <a:rPr lang="en-US" dirty="0"/>
              <a:t>the same thing can shift in valence depending on the animal’s internal state, like hunger or fear. </a:t>
            </a:r>
          </a:p>
          <a:p>
            <a:r>
              <a:rPr lang="en-US" dirty="0"/>
              <a:t>We’ll get to that next.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5C367-E580-F83C-C202-5566FD3EA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71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8A2D7-8DB5-0021-41EC-878C9D471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3BF12-323C-FF82-167D-4CB8184ED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DECE3-27A5-C4CE-6ED0-0077B56C2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Valence isn’t just about the outside world — it’s shaped by the </a:t>
            </a:r>
            <a:r>
              <a:rPr lang="en-US" b="1" dirty="0"/>
              <a:t>internal state</a:t>
            </a:r>
            <a:r>
              <a:rPr lang="en-US" dirty="0"/>
              <a:t> of the animal.</a:t>
            </a:r>
          </a:p>
          <a:p>
            <a:endParaRPr lang="en-US" dirty="0"/>
          </a:p>
          <a:p>
            <a:r>
              <a:rPr lang="en-US" dirty="0"/>
              <a:t>Take food as an example: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worm is </a:t>
            </a:r>
            <a:r>
              <a:rPr lang="en-US" b="1" dirty="0"/>
              <a:t>hungry</a:t>
            </a:r>
            <a:r>
              <a:rPr lang="en-US" dirty="0"/>
              <a:t>, food cues carry strong positive valence.</a:t>
            </a:r>
            <a:br>
              <a:rPr lang="en-US" dirty="0"/>
            </a:br>
            <a:r>
              <a:rPr lang="en-US" dirty="0"/>
              <a:t>The worm’s nerve ring biases movement toward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worm is </a:t>
            </a:r>
            <a:r>
              <a:rPr lang="en-US" b="1" dirty="0"/>
              <a:t>full</a:t>
            </a:r>
            <a:r>
              <a:rPr lang="en-US" dirty="0"/>
              <a:t>, those same cues lose their pull.</a:t>
            </a:r>
            <a:br>
              <a:rPr lang="en-US" dirty="0"/>
            </a:br>
            <a:r>
              <a:rPr lang="en-US" dirty="0"/>
              <a:t>The worm ignores them or explores elsewhere.</a:t>
            </a:r>
          </a:p>
          <a:p>
            <a:endParaRPr lang="en-US" dirty="0"/>
          </a:p>
          <a:p>
            <a:r>
              <a:rPr lang="en-US" dirty="0"/>
              <a:t>So the brain is doing more than reacting to the environment — </a:t>
            </a:r>
          </a:p>
          <a:p>
            <a:r>
              <a:rPr lang="en-US" dirty="0"/>
              <a:t>it’s combining </a:t>
            </a:r>
            <a:r>
              <a:rPr lang="en-US" b="1" dirty="0"/>
              <a:t>sensory inputs with internal needs.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principle is universal: in humans, hunger makes food smells irresistible; satiety dampens them. </a:t>
            </a:r>
          </a:p>
          <a:p>
            <a:r>
              <a:rPr lang="en-US" dirty="0"/>
              <a:t>The same is true for other drives like thirst, fatigue, or arousal.</a:t>
            </a:r>
          </a:p>
          <a:p>
            <a:endParaRPr lang="en-US" dirty="0"/>
          </a:p>
          <a:p>
            <a:r>
              <a:rPr lang="en-US" dirty="0"/>
              <a:t>Even the simplest brains show that </a:t>
            </a:r>
            <a:r>
              <a:rPr lang="en-US" b="1" dirty="0"/>
              <a:t>internal states reshape decision-making.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9A869-47C6-A8D9-DB5F-FC99A396D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15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3BF30-90BF-2BD6-0C53-61F0324CE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488213-CF19-29A7-35F2-BF3EC4F5B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66741-6888-81BB-B93D-70C434DCF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Life isn’t just simple approach or avoid — it often involves </a:t>
            </a:r>
            <a:r>
              <a:rPr lang="en-US" b="1" dirty="0"/>
              <a:t>trade-offs.</a:t>
            </a:r>
            <a:endParaRPr lang="en-US" dirty="0"/>
          </a:p>
          <a:p>
            <a:endParaRPr lang="en-US" dirty="0"/>
          </a:p>
          <a:p>
            <a:r>
              <a:rPr lang="en-US" dirty="0"/>
              <a:t>A classic experiment with </a:t>
            </a:r>
            <a:r>
              <a:rPr lang="en-US" i="1" dirty="0"/>
              <a:t>C. elegans</a:t>
            </a:r>
            <a:r>
              <a:rPr lang="en-US" dirty="0"/>
              <a:t> shows this well: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worm detects food on the far side of a barrier.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barrier contains </a:t>
            </a:r>
            <a:r>
              <a:rPr lang="en-US" b="1" dirty="0"/>
              <a:t>copper</a:t>
            </a:r>
            <a:r>
              <a:rPr lang="en-US" dirty="0"/>
              <a:t>, which is toxic.</a:t>
            </a:r>
          </a:p>
          <a:p>
            <a:endParaRPr lang="en-US" dirty="0"/>
          </a:p>
          <a:p>
            <a:r>
              <a:rPr lang="en-US" dirty="0"/>
              <a:t>Now the worm has to decide: is it worth the risk?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Sometimes it tries to cross.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Sometimes it turns away.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decision depends on how hungry the worm is, and how strong the food odor is.</a:t>
            </a:r>
          </a:p>
          <a:p>
            <a:endParaRPr lang="en-US" dirty="0"/>
          </a:p>
          <a:p>
            <a:r>
              <a:rPr lang="en-US" dirty="0"/>
              <a:t>This shows that even with just a few hundred neurons, worms can do </a:t>
            </a:r>
            <a:r>
              <a:rPr lang="en-US" b="1" dirty="0"/>
              <a:t>cost–benefit analysis.</a:t>
            </a:r>
            <a:r>
              <a:rPr lang="en-US" dirty="0"/>
              <a:t> </a:t>
            </a:r>
          </a:p>
          <a:p>
            <a:r>
              <a:rPr lang="en-US" dirty="0"/>
              <a:t>Their little brains are already weighing competing pressures and producing flexible, context-dependent choices.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44A9D-0B78-1D1D-97B7-F263BC635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6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285F4-5970-2245-D50B-ECB9CAA3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8D34C-3EDE-921C-EFF6-2A171216B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01FF0-1021-A50C-3BF6-AD433CD3F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trade-offs show why brains matter — and we can see it clearly in </a:t>
            </a:r>
            <a:r>
              <a:rPr lang="en-US" i="1" dirty="0"/>
              <a:t>C. elegans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worm’s </a:t>
            </a:r>
            <a:r>
              <a:rPr lang="en-US" b="1" dirty="0"/>
              <a:t>nerve ring</a:t>
            </a:r>
            <a:r>
              <a:rPr lang="en-US" dirty="0"/>
              <a:t> is its brain. </a:t>
            </a:r>
          </a:p>
          <a:p>
            <a:r>
              <a:rPr lang="en-US" dirty="0"/>
              <a:t>Sensory neurons from the head project into the ring, carrying signals about food odors, temperature, and toxins. </a:t>
            </a:r>
          </a:p>
          <a:p>
            <a:r>
              <a:rPr lang="en-US" dirty="0"/>
              <a:t>Interneurons inside the ring combine those signals with the worm’s </a:t>
            </a:r>
            <a:r>
              <a:rPr lang="en-US" b="1" dirty="0"/>
              <a:t>internal state</a:t>
            </a:r>
            <a:r>
              <a:rPr lang="en-US" dirty="0"/>
              <a:t> — </a:t>
            </a:r>
          </a:p>
          <a:p>
            <a:r>
              <a:rPr lang="en-US" dirty="0"/>
              <a:t>for example, whether it’s hungry. </a:t>
            </a:r>
          </a:p>
          <a:p>
            <a:r>
              <a:rPr lang="en-US" dirty="0"/>
              <a:t>Then motor neurons carry the final decision out to the muscles, biasing the worm to approach, avoid, or stop.</a:t>
            </a:r>
          </a:p>
          <a:p>
            <a:endParaRPr lang="en-US" dirty="0"/>
          </a:p>
          <a:p>
            <a:r>
              <a:rPr lang="en-US" dirty="0"/>
              <a:t>So even in this tiny brain of just a few hundred neurons, we can see the core function of all brains: </a:t>
            </a:r>
          </a:p>
          <a:p>
            <a:r>
              <a:rPr lang="en-US" b="1" dirty="0"/>
              <a:t>Integrating many inputs into one coordinated output.</a:t>
            </a:r>
            <a:r>
              <a:rPr lang="en-US" dirty="0"/>
              <a:t> </a:t>
            </a:r>
          </a:p>
          <a:p>
            <a:r>
              <a:rPr lang="en-US" dirty="0"/>
              <a:t>That’s what makes brains more than just wiring — they’re decision hubs.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4AF31-6B81-67A5-D5A8-BB931389F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31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D996D-34AE-9E07-9E43-36D261C80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BA538-84B8-1395-68BD-C13A27128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B11B0-BB63-9EB0-E9A6-C66405922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Brains don’t just code things as good or bad. They also track </a:t>
            </a:r>
            <a:r>
              <a:rPr lang="en-US" b="1" dirty="0"/>
              <a:t>arousal</a:t>
            </a:r>
            <a:r>
              <a:rPr lang="en-US" dirty="0"/>
              <a:t> — how alert or activated the animal is.</a:t>
            </a:r>
          </a:p>
          <a:p>
            <a:endParaRPr lang="en-US" dirty="0"/>
          </a:p>
          <a:p>
            <a:r>
              <a:rPr lang="en-US" dirty="0"/>
              <a:t>Combine these two dimensions and you get a very simple </a:t>
            </a:r>
            <a:r>
              <a:rPr lang="en-US" b="1" dirty="0"/>
              <a:t>mood space</a:t>
            </a:r>
            <a:r>
              <a:rPr lang="en-US" dirty="0"/>
              <a:t>:</a:t>
            </a:r>
          </a:p>
          <a:p>
            <a:r>
              <a:rPr lang="en-US" b="1" dirty="0"/>
              <a:t>Valence</a:t>
            </a:r>
            <a:r>
              <a:rPr lang="en-US" dirty="0"/>
              <a:t> tells you whether something is good or bad.</a:t>
            </a:r>
          </a:p>
          <a:p>
            <a:r>
              <a:rPr lang="en-US" b="1" dirty="0"/>
              <a:t>Arousal</a:t>
            </a:r>
            <a:r>
              <a:rPr lang="en-US" dirty="0"/>
              <a:t> tells you how strongly you should react right now.</a:t>
            </a:r>
          </a:p>
          <a:p>
            <a:endParaRPr lang="en-US" dirty="0"/>
          </a:p>
          <a:p>
            <a:r>
              <a:rPr lang="en-US" dirty="0"/>
              <a:t>This allows even simple brains to be more flexible:</a:t>
            </a:r>
          </a:p>
          <a:p>
            <a:r>
              <a:rPr lang="en-US" dirty="0"/>
              <a:t>A hungry worm with high arousal might take risks to cross a toxic barrier for food.</a:t>
            </a:r>
          </a:p>
          <a:p>
            <a:r>
              <a:rPr lang="en-US" dirty="0"/>
              <a:t>The same worm, less aroused or more satiated, might stay safe instead.</a:t>
            </a:r>
          </a:p>
          <a:p>
            <a:endParaRPr lang="en-US" dirty="0"/>
          </a:p>
          <a:p>
            <a:r>
              <a:rPr lang="en-US" dirty="0"/>
              <a:t>And in humans, we can see the same two-dimensional system at work. </a:t>
            </a:r>
          </a:p>
          <a:p>
            <a:r>
              <a:rPr lang="en-US" dirty="0"/>
              <a:t>Our moods and emotions can often be mapped into valence and arousal space — </a:t>
            </a:r>
          </a:p>
          <a:p>
            <a:r>
              <a:rPr lang="en-US" dirty="0"/>
              <a:t>from calm contentment (low arousal, positive valence) to anxious stress (high arousal, negative valence).</a:t>
            </a:r>
          </a:p>
          <a:p>
            <a:endParaRPr lang="en-US" dirty="0"/>
          </a:p>
          <a:p>
            <a:r>
              <a:rPr lang="en-US" dirty="0"/>
              <a:t>These primitive affective states are built from the same basic chemistry across species — </a:t>
            </a:r>
          </a:p>
          <a:p>
            <a:r>
              <a:rPr lang="en-US" dirty="0"/>
              <a:t>and we can trace them through neurotransmitters.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BCA84-E8C5-ED9B-826E-65BE4563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3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A06FE-9DA0-5B13-6884-DB972722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7F0E7-C8BE-F170-26C8-EB0C65F5A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01A0C-3987-E02B-9D0A-49FD6340F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introduce Glutamate and GABA as two key neurotransmitters for exciting and inhibiting neurons, respectively.</a:t>
            </a:r>
          </a:p>
          <a:p>
            <a:r>
              <a:rPr lang="en-US" dirty="0"/>
              <a:t>We noted that there are other neurotransmitters with more specialized functions.</a:t>
            </a:r>
          </a:p>
          <a:p>
            <a:r>
              <a:rPr lang="en-US" dirty="0"/>
              <a:t>Now is the time to introduce some important ones.</a:t>
            </a:r>
          </a:p>
          <a:p>
            <a:endParaRPr lang="en-US" dirty="0"/>
          </a:p>
          <a:p>
            <a:r>
              <a:rPr lang="en-US" dirty="0"/>
              <a:t>One of the key neurotransmitters that shapes valence and arousal is </a:t>
            </a:r>
            <a:r>
              <a:rPr lang="en-US" b="1" dirty="0"/>
              <a:t>dopamine.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simple animals like worms, dopamine release is linked to </a:t>
            </a:r>
            <a:r>
              <a:rPr lang="en-US" b="1" dirty="0"/>
              <a:t>pursuit of positive outcomes</a:t>
            </a:r>
            <a:r>
              <a:rPr lang="en-US" dirty="0"/>
              <a:t> —</a:t>
            </a:r>
          </a:p>
          <a:p>
            <a:r>
              <a:rPr lang="en-US" dirty="0"/>
              <a:t> food, safe environments. It tells the worm: </a:t>
            </a:r>
            <a:r>
              <a:rPr lang="en-US" i="1" dirty="0"/>
              <a:t>keep going, keep trying.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humans, dopamine plays the same basic role. </a:t>
            </a:r>
          </a:p>
          <a:p>
            <a:r>
              <a:rPr lang="en-US" dirty="0"/>
              <a:t>It’s part of our brain’s </a:t>
            </a:r>
            <a:r>
              <a:rPr lang="en-US" b="1" dirty="0"/>
              <a:t>reward pathway</a:t>
            </a:r>
            <a:r>
              <a:rPr lang="en-US" dirty="0"/>
              <a:t>, motivating us to work for rewards. That’s why: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Addictive drugs</a:t>
            </a:r>
            <a:r>
              <a:rPr lang="en-US" dirty="0"/>
              <a:t> hijack the dopamine system, making the brain overvalue certain behaviors.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Parkinson’s disease</a:t>
            </a:r>
            <a:r>
              <a:rPr lang="en-US" dirty="0"/>
              <a:t> results from dopamine-producing neurons dying, leading to difficulties in movement and motivation.</a:t>
            </a:r>
          </a:p>
          <a:p>
            <a:endParaRPr lang="en-US" dirty="0"/>
          </a:p>
          <a:p>
            <a:r>
              <a:rPr lang="en-US" dirty="0"/>
              <a:t>So across species, dopamine acts as a kind of </a:t>
            </a:r>
            <a:r>
              <a:rPr lang="en-US" b="1" dirty="0"/>
              <a:t>‘wanting’ signal</a:t>
            </a:r>
            <a:r>
              <a:rPr lang="en-US" dirty="0"/>
              <a:t>, pushing organisms to act in pursuit of rewards.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91A3-E545-7D17-57F3-2FC1C8E3B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47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0054-A4BF-578B-A41F-11877E50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B80DA-CB4C-CBBA-0B93-CB05FEC77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E04AC-5EA1-C51B-7B0B-7171D2A51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key neurotransmitter is </a:t>
            </a:r>
            <a:r>
              <a:rPr lang="en-US" b="1" dirty="0"/>
              <a:t>serotonin.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worms, serotonin release is tied to </a:t>
            </a:r>
            <a:r>
              <a:rPr lang="en-US" b="1" dirty="0"/>
              <a:t>satiety</a:t>
            </a:r>
            <a:r>
              <a:rPr lang="en-US" dirty="0"/>
              <a:t> — </a:t>
            </a:r>
          </a:p>
          <a:p>
            <a:r>
              <a:rPr lang="en-US" dirty="0"/>
              <a:t>once the worm has eaten enough, serotonin signals that it’s time to stop. </a:t>
            </a:r>
          </a:p>
          <a:p>
            <a:r>
              <a:rPr lang="en-US" dirty="0"/>
              <a:t>In other contexts, serotonin dampens arousal and stabilizes behavior.</a:t>
            </a:r>
          </a:p>
          <a:p>
            <a:endParaRPr lang="en-US" dirty="0"/>
          </a:p>
          <a:p>
            <a:r>
              <a:rPr lang="en-US" dirty="0"/>
              <a:t>In humans, serotonin plays a major role in regulating </a:t>
            </a:r>
            <a:r>
              <a:rPr lang="en-US" b="1" dirty="0"/>
              <a:t>mood and satisfaction.</a:t>
            </a:r>
            <a:r>
              <a:rPr lang="en-US" dirty="0"/>
              <a:t> </a:t>
            </a:r>
          </a:p>
          <a:p>
            <a:r>
              <a:rPr lang="en-US" dirty="0"/>
              <a:t>Low serotonin activity has long been associated with </a:t>
            </a:r>
            <a:r>
              <a:rPr lang="en-US" b="1" dirty="0"/>
              <a:t>depression.</a:t>
            </a:r>
          </a:p>
          <a:p>
            <a:r>
              <a:rPr lang="en-US" dirty="0"/>
              <a:t> That’s why many antidepressant medications, called </a:t>
            </a:r>
            <a:r>
              <a:rPr lang="en-US" b="1" dirty="0"/>
              <a:t>SSRIs</a:t>
            </a:r>
            <a:r>
              <a:rPr lang="en-US" dirty="0"/>
              <a:t> (selective serotonin reuptake inhibitors), work by increasing serotonin’s availability at synapses.</a:t>
            </a:r>
          </a:p>
          <a:p>
            <a:endParaRPr lang="en-US" dirty="0"/>
          </a:p>
          <a:p>
            <a:r>
              <a:rPr lang="en-US" dirty="0"/>
              <a:t>So while dopamine drives us to keep wanting and pursuing, </a:t>
            </a:r>
          </a:p>
          <a:p>
            <a:r>
              <a:rPr lang="en-US" dirty="0"/>
              <a:t>serotonin tells us when to be </a:t>
            </a:r>
            <a:r>
              <a:rPr lang="en-US" b="1" dirty="0"/>
              <a:t>satisfied</a:t>
            </a:r>
            <a:r>
              <a:rPr lang="en-US" dirty="0"/>
              <a:t> and helps regulate our emotional balance. </a:t>
            </a:r>
          </a:p>
          <a:p>
            <a:r>
              <a:rPr lang="en-US" dirty="0"/>
              <a:t>Even in simple worms, these roles are already visible.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think of serotonin as the chemical that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low arousal.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it’s a regulator that helps stabilize mood.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it’s out of balance, the whole valence–arousal system can go wrong —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why low serotonin has been linked to depression.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B40FB-267B-827C-5EF2-2D4F2DE3A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54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B9972-901C-0BBB-4F6B-3131BA567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5AA44-650F-11D7-3088-AB66769B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6626D-CB3C-CA0D-3C16-0CA3C37BA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Brains also regulate </a:t>
            </a:r>
            <a:r>
              <a:rPr lang="en-US" b="1" dirty="0"/>
              <a:t>stress and arousal systems.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One major player is </a:t>
            </a:r>
            <a:r>
              <a:rPr lang="en-US" b="1" dirty="0"/>
              <a:t>norepinephrine</a:t>
            </a:r>
            <a:r>
              <a:rPr lang="en-US" dirty="0"/>
              <a:t> (also called noradrenaline). </a:t>
            </a:r>
          </a:p>
          <a:p>
            <a:r>
              <a:rPr lang="en-US" dirty="0"/>
              <a:t>It ramps up arousal — the classic ‘fight-or-flight’ response. </a:t>
            </a:r>
          </a:p>
          <a:p>
            <a:r>
              <a:rPr lang="en-US" dirty="0"/>
              <a:t>In animals, it prepares the body to act quickly. </a:t>
            </a:r>
          </a:p>
          <a:p>
            <a:r>
              <a:rPr lang="en-US" dirty="0"/>
              <a:t>In humans, overactive norepinephrine signaling is linked to </a:t>
            </a:r>
            <a:r>
              <a:rPr lang="en-US" b="1" dirty="0"/>
              <a:t>anxiety disorders and PTSD.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stress systems also include brakes. </a:t>
            </a:r>
          </a:p>
          <a:p>
            <a:r>
              <a:rPr lang="en-US" b="1" dirty="0"/>
              <a:t>Endorphins</a:t>
            </a:r>
            <a:r>
              <a:rPr lang="en-US" dirty="0"/>
              <a:t> and other opioid-like neurotransmitters help calm the system down after danger passes. </a:t>
            </a:r>
          </a:p>
          <a:p>
            <a:r>
              <a:rPr lang="en-US" dirty="0"/>
              <a:t>They provide pain relief and a sense of recovery. </a:t>
            </a:r>
          </a:p>
          <a:p>
            <a:r>
              <a:rPr lang="en-US" dirty="0"/>
              <a:t>In humans, this is what underlies phenomena like the ‘runner’s high’ — </a:t>
            </a:r>
          </a:p>
          <a:p>
            <a:r>
              <a:rPr lang="en-US" dirty="0"/>
              <a:t>as well as the dangerous addictive effects of opioid drugs.</a:t>
            </a:r>
          </a:p>
          <a:p>
            <a:endParaRPr lang="en-US" dirty="0"/>
          </a:p>
          <a:p>
            <a:r>
              <a:rPr lang="en-US" dirty="0"/>
              <a:t>So even the simplest brains balance </a:t>
            </a:r>
            <a:r>
              <a:rPr lang="en-US" b="1" dirty="0"/>
              <a:t>activation and recovery.</a:t>
            </a:r>
            <a:r>
              <a:rPr lang="en-US" dirty="0"/>
              <a:t> </a:t>
            </a:r>
          </a:p>
          <a:p>
            <a:r>
              <a:rPr lang="en-US" dirty="0"/>
              <a:t>They need both the accelerator and the brakes to keep behavior adaptive.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63BA3-6774-D938-A148-72B713F94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7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time, we saw how neurons evolved and how they work — </a:t>
            </a:r>
          </a:p>
          <a:p>
            <a:r>
              <a:rPr lang="en-US" dirty="0"/>
              <a:t>spikes, synapses, neurotransmitters, and the balance of excitation and inhibition.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Today, we’re going to take the next step in the story: how those neurons became organized into </a:t>
            </a:r>
            <a:r>
              <a:rPr lang="en-US" b="1" dirty="0"/>
              <a:t>brains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Our roadmap:</a:t>
            </a:r>
          </a:p>
          <a:p>
            <a:r>
              <a:rPr lang="en-US" dirty="0"/>
              <a:t>We’ll look at how the first complex nervous systems were simple neural networks, without a lot of structure or organization.</a:t>
            </a:r>
          </a:p>
          <a:p>
            <a:r>
              <a:rPr lang="en-US" dirty="0"/>
              <a:t>Then, we’ll look at how body plans — radial vs. bilateral symmetry — </a:t>
            </a:r>
          </a:p>
          <a:p>
            <a:r>
              <a:rPr lang="en-US" dirty="0"/>
              <a:t>created new opportunities for steering and decision-making, but required more organized neural structure.</a:t>
            </a:r>
          </a:p>
          <a:p>
            <a:r>
              <a:rPr lang="en-US" dirty="0"/>
              <a:t>Then, we’ll explore simple brains, using worms as a model.</a:t>
            </a:r>
          </a:p>
          <a:p>
            <a:r>
              <a:rPr lang="en-US" dirty="0"/>
              <a:t>We’ll talk about the idea of </a:t>
            </a:r>
            <a:r>
              <a:rPr lang="en-US" b="1" dirty="0"/>
              <a:t>valence</a:t>
            </a:r>
            <a:r>
              <a:rPr lang="en-US" dirty="0"/>
              <a:t> — good vs. bad signals — and how internal states like hunger shift behavior.</a:t>
            </a:r>
          </a:p>
          <a:p>
            <a:r>
              <a:rPr lang="en-US" dirty="0"/>
              <a:t>We’ll look at </a:t>
            </a:r>
            <a:r>
              <a:rPr lang="en-US" b="1" dirty="0"/>
              <a:t>neurotransmitters</a:t>
            </a:r>
            <a:r>
              <a:rPr lang="en-US" dirty="0"/>
              <a:t> not just in worms, but also in humans — how the same chemicals shape our moods, motivations, and even mental health disorders.</a:t>
            </a:r>
          </a:p>
          <a:p>
            <a:r>
              <a:rPr lang="en-US" dirty="0"/>
              <a:t>Finally, we’ll end with a preview of next week: how circuits of neurons can actually implement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9509E-0D03-93B8-A8E0-49EB8A10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F9E7BB-0F80-05B4-F754-B0CB2EC7B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53753-F81A-FBA7-C6A5-E6A744D4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come back to our valence × arousal chart,</a:t>
            </a:r>
          </a:p>
          <a:p>
            <a:r>
              <a:rPr lang="en-US" dirty="0"/>
              <a:t>and think about how the neurotransmitters we’ve just discussed help regulate this space.</a:t>
            </a:r>
          </a:p>
          <a:p>
            <a:endParaRPr lang="en-US" dirty="0"/>
          </a:p>
          <a:p>
            <a:r>
              <a:rPr lang="en-US" b="1" dirty="0"/>
              <a:t>Dopamine</a:t>
            </a:r>
            <a:r>
              <a:rPr lang="en-US" dirty="0"/>
              <a:t> is strongly tied to </a:t>
            </a:r>
            <a:r>
              <a:rPr lang="en-US" b="1" dirty="0"/>
              <a:t>positive valence and higher arousal</a:t>
            </a:r>
            <a:r>
              <a:rPr lang="en-US" dirty="0"/>
              <a:t>. </a:t>
            </a:r>
          </a:p>
          <a:p>
            <a:r>
              <a:rPr lang="en-US" dirty="0"/>
              <a:t>It motivates pursuit and action. </a:t>
            </a:r>
          </a:p>
          <a:p>
            <a:r>
              <a:rPr lang="en-US" dirty="0"/>
              <a:t>When dopamine is overactive, we can see too much drive — as in addiction. </a:t>
            </a:r>
          </a:p>
          <a:p>
            <a:r>
              <a:rPr lang="en-US" dirty="0"/>
              <a:t>When it’s underactive, there’s a lack of motivation, as in Parkinson’s disease.</a:t>
            </a:r>
          </a:p>
          <a:p>
            <a:endParaRPr lang="en-US" dirty="0"/>
          </a:p>
          <a:p>
            <a:r>
              <a:rPr lang="en-US" b="1" dirty="0"/>
              <a:t>Serotonin</a:t>
            </a:r>
            <a:r>
              <a:rPr lang="en-US" dirty="0"/>
              <a:t> acts more like a </a:t>
            </a:r>
            <a:r>
              <a:rPr lang="en-US" b="1" dirty="0"/>
              <a:t>stabilizer</a:t>
            </a:r>
            <a:r>
              <a:rPr lang="en-US" dirty="0"/>
              <a:t>. </a:t>
            </a:r>
          </a:p>
          <a:p>
            <a:r>
              <a:rPr lang="en-US" dirty="0"/>
              <a:t>It helps regulate mood and dampen extremes of arousal. Low serotonin doesn’t simply mean ‘low arousal’ —</a:t>
            </a:r>
          </a:p>
          <a:p>
            <a:r>
              <a:rPr lang="en-US" dirty="0"/>
              <a:t>it means the system can’t stabilize,</a:t>
            </a:r>
          </a:p>
          <a:p>
            <a:r>
              <a:rPr lang="en-US" dirty="0"/>
              <a:t> leaving people vulnerable to getting stuck in negative-valence states, as in depression.</a:t>
            </a:r>
          </a:p>
          <a:p>
            <a:endParaRPr lang="en-US" dirty="0"/>
          </a:p>
          <a:p>
            <a:r>
              <a:rPr lang="en-US" b="1" dirty="0"/>
              <a:t>Norepinephrine</a:t>
            </a:r>
            <a:r>
              <a:rPr lang="en-US" dirty="0"/>
              <a:t> is linked to </a:t>
            </a:r>
            <a:r>
              <a:rPr lang="en-US" b="1" dirty="0"/>
              <a:t>arousal</a:t>
            </a:r>
            <a:r>
              <a:rPr lang="en-US" dirty="0"/>
              <a:t>, especially in the negative direction — </a:t>
            </a:r>
          </a:p>
          <a:p>
            <a:r>
              <a:rPr lang="en-US" dirty="0"/>
              <a:t>preparing the body for fight-or-flight.</a:t>
            </a:r>
          </a:p>
          <a:p>
            <a:r>
              <a:rPr lang="en-US" dirty="0"/>
              <a:t> Too much norepinephrine is associated with anxiety and stress disorders.</a:t>
            </a:r>
          </a:p>
          <a:p>
            <a:endParaRPr lang="en-US" dirty="0"/>
          </a:p>
          <a:p>
            <a:r>
              <a:rPr lang="en-US" dirty="0"/>
              <a:t>So, you can think of these neurotransmitters as different knobs that tune this 2D affective space. </a:t>
            </a:r>
          </a:p>
          <a:p>
            <a:r>
              <a:rPr lang="en-US" dirty="0"/>
              <a:t>They don’t map perfectly onto a single quadrant, </a:t>
            </a:r>
          </a:p>
          <a:p>
            <a:r>
              <a:rPr lang="en-US" dirty="0"/>
              <a:t>but they help us understand </a:t>
            </a:r>
            <a:r>
              <a:rPr lang="en-US" i="1" dirty="0"/>
              <a:t>how brains move through this space</a:t>
            </a:r>
            <a:r>
              <a:rPr lang="en-US" dirty="0"/>
              <a:t> — </a:t>
            </a:r>
          </a:p>
          <a:p>
            <a:r>
              <a:rPr lang="en-US" dirty="0"/>
              <a:t>and why imbalances can land people in problematic states like depression or anxiety.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8CCB2-DAB6-6027-F936-9E66AF834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13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65AB-46C5-F3C8-4BF4-575E6424C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A7023-3DE6-123B-14E3-F60291CEE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1F910-5122-C097-35E7-440821BAD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wrap up.</a:t>
            </a:r>
          </a:p>
          <a:p>
            <a:endParaRPr lang="en-US" dirty="0"/>
          </a:p>
          <a:p>
            <a:r>
              <a:rPr lang="en-US" dirty="0"/>
              <a:t>Today we traced how brains emerged from nerve nets, </a:t>
            </a:r>
          </a:p>
          <a:p>
            <a:r>
              <a:rPr lang="en-US" dirty="0"/>
              <a:t>with worms like </a:t>
            </a:r>
            <a:r>
              <a:rPr lang="en-US" i="1" dirty="0"/>
              <a:t>C. elegans</a:t>
            </a:r>
            <a:r>
              <a:rPr lang="en-US" dirty="0"/>
              <a:t> giving us a modern window into what the first brains looked like. </a:t>
            </a:r>
          </a:p>
          <a:p>
            <a:r>
              <a:rPr lang="en-US" dirty="0"/>
              <a:t>Even with just 302 neurons, they show integration, trade-offs, and simple decision-making.</a:t>
            </a:r>
          </a:p>
          <a:p>
            <a:endParaRPr lang="en-US" dirty="0"/>
          </a:p>
          <a:p>
            <a:r>
              <a:rPr lang="en-US" dirty="0"/>
              <a:t>We saw how brains use </a:t>
            </a:r>
            <a:r>
              <a:rPr lang="en-US" b="1" dirty="0"/>
              <a:t>valence and arousal</a:t>
            </a:r>
            <a:r>
              <a:rPr lang="en-US" dirty="0"/>
              <a:t> to code the world in terms of approach and avoidance, </a:t>
            </a:r>
          </a:p>
          <a:p>
            <a:r>
              <a:rPr lang="en-US" dirty="0"/>
              <a:t>and how those same systems — </a:t>
            </a:r>
          </a:p>
          <a:p>
            <a:r>
              <a:rPr lang="en-US" dirty="0"/>
              <a:t>dopamine, serotonin, stress neuromodulators — </a:t>
            </a:r>
          </a:p>
          <a:p>
            <a:r>
              <a:rPr lang="en-US" dirty="0"/>
              <a:t>play roles in human mood, motivation, and mental health.</a:t>
            </a:r>
          </a:p>
          <a:p>
            <a:endParaRPr lang="en-US" dirty="0"/>
          </a:p>
          <a:p>
            <a:r>
              <a:rPr lang="en-US" dirty="0"/>
              <a:t>But brains aren’t just a jumble of neurons firing. </a:t>
            </a:r>
          </a:p>
          <a:p>
            <a:r>
              <a:rPr lang="en-US" dirty="0"/>
              <a:t>They’re </a:t>
            </a:r>
            <a:r>
              <a:rPr lang="en-US" b="1" dirty="0"/>
              <a:t>circuits</a:t>
            </a:r>
            <a:r>
              <a:rPr lang="en-US" dirty="0"/>
              <a:t>, wired in specific patterns. </a:t>
            </a:r>
          </a:p>
          <a:p>
            <a:r>
              <a:rPr lang="en-US" dirty="0"/>
              <a:t>And those circuits can implement logic: AND, OR, IF — the same building blocks we studied earlier in our logic unit.</a:t>
            </a:r>
          </a:p>
          <a:p>
            <a:endParaRPr lang="en-US" dirty="0"/>
          </a:p>
          <a:p>
            <a:r>
              <a:rPr lang="en-US" dirty="0"/>
              <a:t>That’s where we’ll go next: from neurons to circuits to computation.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C3140-D114-7952-A06D-763892FD7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6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9B9F4-CA23-247C-6159-86CD109D0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FE373-B7F2-3ED9-46E1-1DCF7D9EA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BE952-C349-77E7-644A-EE230ABD9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600 million years ago, after oxygen transformed the planet, the first true animals appeared. </a:t>
            </a:r>
          </a:p>
          <a:p>
            <a:r>
              <a:rPr lang="en-US" dirty="0"/>
              <a:t>They were multicellular, with a simple gut for digesting food, muscles for movement, and a </a:t>
            </a:r>
            <a:r>
              <a:rPr lang="en-US" b="1" dirty="0"/>
              <a:t>nerve net</a:t>
            </a:r>
            <a:r>
              <a:rPr lang="en-US" dirty="0"/>
              <a:t> for coordinating those muscles.</a:t>
            </a:r>
          </a:p>
          <a:p>
            <a:endParaRPr lang="en-US" dirty="0"/>
          </a:p>
          <a:p>
            <a:r>
              <a:rPr lang="en-US" dirty="0"/>
              <a:t>This ancestor represents the dawn of animal life as we know it. </a:t>
            </a:r>
          </a:p>
          <a:p>
            <a:r>
              <a:rPr lang="en-US" dirty="0"/>
              <a:t>Oxygen gave these animals an </a:t>
            </a:r>
            <a:r>
              <a:rPr lang="en-US" b="1" dirty="0"/>
              <a:t>opportunity</a:t>
            </a:r>
            <a:r>
              <a:rPr lang="en-US" dirty="0"/>
              <a:t>: </a:t>
            </a:r>
          </a:p>
          <a:p>
            <a:r>
              <a:rPr lang="en-US" dirty="0"/>
              <a:t>for the first time, there was enough energy to power larger bodies, more active lifestyles, and more complex behaviors.</a:t>
            </a:r>
          </a:p>
          <a:p>
            <a:endParaRPr lang="en-US" dirty="0"/>
          </a:p>
          <a:p>
            <a:r>
              <a:rPr lang="en-US" dirty="0"/>
              <a:t>But it also presented a dilemma: what’s the best way to use that energy? Different lineages came up with different answers.</a:t>
            </a:r>
          </a:p>
          <a:p>
            <a:endParaRPr lang="en-US" dirty="0"/>
          </a:p>
          <a:p>
            <a:r>
              <a:rPr lang="en-US" dirty="0"/>
              <a:t>And here is where we see something really fascinating.</a:t>
            </a:r>
          </a:p>
          <a:p>
            <a:r>
              <a:rPr lang="en-US" dirty="0"/>
              <a:t>Today, we have a vast range of different animals with different behavioral capabilities. </a:t>
            </a:r>
          </a:p>
          <a:p>
            <a:r>
              <a:rPr lang="en-US" dirty="0"/>
              <a:t>But the structure of a neurons is the pretty much the same in all organisms alive today.</a:t>
            </a:r>
          </a:p>
          <a:p>
            <a:r>
              <a:rPr lang="en-US" dirty="0"/>
              <a:t>They have dendrites with neurotransmitter receptors that can excite or inhibit action potentials, which release neurotransmitters.</a:t>
            </a:r>
          </a:p>
          <a:p>
            <a:r>
              <a:rPr lang="en-US" dirty="0"/>
              <a:t>The big differences between a jellyfish and a worm and a dinosaur and a human are much less about how the individual neurons work.</a:t>
            </a:r>
          </a:p>
          <a:p>
            <a:r>
              <a:rPr lang="en-US" dirty="0"/>
              <a:t>They are mostly about how those neurons are organized, both in local circuits and in larger brain structures – leading to big behavioral differences.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D9F30-8F23-4C58-10B1-60CF398A5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2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2A1B-EE34-2B67-1D6E-CE3ACC990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649CB-9126-1CB3-70CE-76E63A836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66CD68-E707-E886-312C-8604F27BE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that common ancestor, different animal lineages pursued different strategies.</a:t>
            </a:r>
          </a:p>
          <a:p>
            <a:endParaRPr lang="en-US" dirty="0"/>
          </a:p>
          <a:p>
            <a:r>
              <a:rPr lang="en-US" dirty="0"/>
              <a:t>In the </a:t>
            </a:r>
            <a:r>
              <a:rPr lang="en-US" b="1" dirty="0"/>
              <a:t>cnidarians</a:t>
            </a:r>
            <a:r>
              <a:rPr lang="en-US" dirty="0"/>
              <a:t> — the group that includes corals, anemones, jellyfish, and hydras — we see two contrasting solutions:</a:t>
            </a:r>
          </a:p>
          <a:p>
            <a:r>
              <a:rPr lang="en-US" dirty="0"/>
              <a:t>Corals and anemones stayed </a:t>
            </a:r>
            <a:r>
              <a:rPr lang="en-US" b="1" dirty="0"/>
              <a:t>stationary</a:t>
            </a:r>
            <a:r>
              <a:rPr lang="en-US" dirty="0"/>
              <a:t>, using tentacles to catch prey that drifted by.</a:t>
            </a:r>
          </a:p>
          <a:p>
            <a:r>
              <a:rPr lang="en-US" dirty="0"/>
              <a:t>Jellyfish and hydras went </a:t>
            </a:r>
            <a:r>
              <a:rPr lang="en-US" b="1" dirty="0"/>
              <a:t>mobile</a:t>
            </a:r>
            <a:r>
              <a:rPr lang="en-US" dirty="0"/>
              <a:t>, using their muscles and nerve nets to actively move through the water.</a:t>
            </a:r>
          </a:p>
          <a:p>
            <a:endParaRPr lang="en-US" dirty="0"/>
          </a:p>
          <a:p>
            <a:r>
              <a:rPr lang="en-US" dirty="0"/>
              <a:t>Both strategies work — they’re still around today. </a:t>
            </a:r>
          </a:p>
          <a:p>
            <a:r>
              <a:rPr lang="en-US" dirty="0"/>
              <a:t>But notice: movement required more energy and more coordination. </a:t>
            </a:r>
          </a:p>
          <a:p>
            <a:r>
              <a:rPr lang="en-US" dirty="0"/>
              <a:t>That’s where neurons began to shine, especially in lineages that invested in mobility.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2FF6F-6899-883D-2FD8-AC8EB6524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9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D792A-B003-6DE6-F331-A7746C2C7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93116-750C-E4C1-2D59-8AF1D15CF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5DD196-5D2B-FF29-8438-D54DDF7BF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Radial symmetry means the body is the same in all directions. </a:t>
            </a:r>
          </a:p>
          <a:p>
            <a:r>
              <a:rPr lang="en-US" dirty="0"/>
              <a:t>Animals like jellyfish or corals can sense and respond from any side.</a:t>
            </a:r>
          </a:p>
          <a:p>
            <a:endParaRPr lang="en-US" dirty="0"/>
          </a:p>
          <a:p>
            <a:r>
              <a:rPr lang="en-US" dirty="0"/>
              <a:t>That works if you’re drifting in currents, or pulsing gently up and down, but it makes </a:t>
            </a:r>
            <a:r>
              <a:rPr lang="en-US" b="1" dirty="0"/>
              <a:t>steering hard.</a:t>
            </a:r>
            <a:endParaRPr lang="en-US" dirty="0"/>
          </a:p>
          <a:p>
            <a:r>
              <a:rPr lang="en-US" dirty="0"/>
              <a:t>If your body is the same all the way around, you don’t have a ‘front end’ to point toward a target.</a:t>
            </a:r>
          </a:p>
          <a:p>
            <a:r>
              <a:rPr lang="en-US" dirty="0"/>
              <a:t>You can respond to touch or light, but you can’t easily </a:t>
            </a:r>
            <a:r>
              <a:rPr lang="en-US" i="1" dirty="0"/>
              <a:t>choose</a:t>
            </a:r>
            <a:r>
              <a:rPr lang="en-US" dirty="0"/>
              <a:t> a direction and move consistently in it.</a:t>
            </a:r>
          </a:p>
          <a:p>
            <a:r>
              <a:rPr lang="en-US" dirty="0"/>
              <a:t>Well you can, but the coordination problem is much more difficult.</a:t>
            </a:r>
          </a:p>
          <a:p>
            <a:endParaRPr lang="en-US" dirty="0"/>
          </a:p>
          <a:p>
            <a:r>
              <a:rPr lang="en-US" dirty="0"/>
              <a:t>Bilateral symmetry solved this.</a:t>
            </a:r>
          </a:p>
          <a:p>
            <a:r>
              <a:rPr lang="en-US" dirty="0"/>
              <a:t> With a clear </a:t>
            </a:r>
            <a:r>
              <a:rPr lang="en-US" b="1" dirty="0"/>
              <a:t>front and back</a:t>
            </a:r>
            <a:r>
              <a:rPr lang="en-US" dirty="0"/>
              <a:t>, animals could put sensors at the front, muscles along the sides, and a control center in the head.</a:t>
            </a:r>
          </a:p>
          <a:p>
            <a:endParaRPr lang="en-US" dirty="0"/>
          </a:p>
          <a:p>
            <a:r>
              <a:rPr lang="en-US" dirty="0"/>
              <a:t>This made precise, </a:t>
            </a:r>
            <a:r>
              <a:rPr lang="en-US" b="1" dirty="0"/>
              <a:t>goal-directed movement</a:t>
            </a:r>
            <a:r>
              <a:rPr lang="en-US" dirty="0"/>
              <a:t> possible — a huge step forward from just drifting or pulsing. </a:t>
            </a:r>
          </a:p>
          <a:p>
            <a:r>
              <a:rPr lang="en-US" dirty="0"/>
              <a:t>And once directed movement existed, evolution favored brains to coordinate it.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5A400-A54C-50DA-3ECC-1950A553A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45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B637E-ACEB-7F7E-EE43-E3105834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F4507-FA3C-341C-8E16-6110A55E2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33E19-320C-D3DD-BE84-F46F8BC9F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Bilateral symmetry made a new kind of behavior possible: </a:t>
            </a:r>
            <a:r>
              <a:rPr lang="en-US" b="1" dirty="0"/>
              <a:t>steering.</a:t>
            </a:r>
            <a:endParaRPr lang="en-US" dirty="0"/>
          </a:p>
          <a:p>
            <a:endParaRPr lang="en-US" dirty="0"/>
          </a:p>
          <a:p>
            <a:r>
              <a:rPr lang="en-US" dirty="0"/>
              <a:t>Once animals had a front end, they could put sensors there — light detectors, chemical detectors, touch receptors. </a:t>
            </a:r>
          </a:p>
          <a:p>
            <a:r>
              <a:rPr lang="en-US" dirty="0"/>
              <a:t>That meant they could move </a:t>
            </a:r>
            <a:r>
              <a:rPr lang="en-US" b="1" dirty="0"/>
              <a:t>forward</a:t>
            </a:r>
            <a:r>
              <a:rPr lang="en-US" dirty="0"/>
              <a:t> and bias their turns left or right based on what those sensors detected.</a:t>
            </a:r>
          </a:p>
          <a:p>
            <a:endParaRPr lang="en-US" dirty="0"/>
          </a:p>
          <a:p>
            <a:r>
              <a:rPr lang="en-US" dirty="0"/>
              <a:t>This is the </a:t>
            </a:r>
            <a:r>
              <a:rPr lang="en-US" b="1" dirty="0"/>
              <a:t>steering breakthrough</a:t>
            </a:r>
            <a:r>
              <a:rPr lang="en-US" dirty="0"/>
              <a:t>: the ability not just to move, but to choose a direction of travel.</a:t>
            </a:r>
          </a:p>
          <a:p>
            <a:endParaRPr lang="en-US" dirty="0"/>
          </a:p>
          <a:p>
            <a:r>
              <a:rPr lang="en-US" dirty="0"/>
              <a:t>But here’s the catch: steering required something more than just a reflex net. T</a:t>
            </a:r>
          </a:p>
          <a:p>
            <a:r>
              <a:rPr lang="en-US" dirty="0"/>
              <a:t>o choose between competing inputs — food on one side, danger on the other — </a:t>
            </a:r>
          </a:p>
          <a:p>
            <a:r>
              <a:rPr lang="en-US" dirty="0"/>
              <a:t>animals needed a central place to </a:t>
            </a:r>
            <a:r>
              <a:rPr lang="en-US" b="1" dirty="0"/>
              <a:t>integrate information and coordinate muscles.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That’s where the first </a:t>
            </a:r>
            <a:r>
              <a:rPr lang="en-US" b="1" dirty="0"/>
              <a:t>brains</a:t>
            </a:r>
            <a:r>
              <a:rPr lang="en-US" dirty="0"/>
              <a:t> appeared.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3EB84-5A0F-E29C-4F34-0B196554E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33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1CD64-F5D7-5F58-FDA6-6BB7B4A2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844E9-5B72-A676-CE59-B8A074D9F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95F0D-8DA9-BB61-B307-8CF3D9C80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exactly is a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At its simplest, a brain is a </a:t>
            </a:r>
            <a:r>
              <a:rPr lang="en-US" b="1" dirty="0"/>
              <a:t>cluster of neurons at the front of the body</a:t>
            </a:r>
            <a:r>
              <a:rPr lang="en-US" dirty="0"/>
              <a:t>, specialized for </a:t>
            </a:r>
            <a:r>
              <a:rPr lang="en-US" b="1" dirty="0"/>
              <a:t>integrating information.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Let’s contrast two examples:</a:t>
            </a:r>
          </a:p>
          <a:p>
            <a:r>
              <a:rPr lang="en-US" b="1" dirty="0"/>
              <a:t>Cnidarians</a:t>
            </a:r>
            <a:r>
              <a:rPr lang="en-US" dirty="0"/>
              <a:t> like jellyfish and corals have only a </a:t>
            </a:r>
            <a:r>
              <a:rPr lang="en-US" b="1" dirty="0"/>
              <a:t>nerve net.</a:t>
            </a:r>
            <a:r>
              <a:rPr lang="en-US" dirty="0"/>
              <a:t> </a:t>
            </a:r>
          </a:p>
          <a:p>
            <a:r>
              <a:rPr lang="en-US" dirty="0"/>
              <a:t>A nerve net spreads evenly through the body, good for local reflexes.</a:t>
            </a:r>
          </a:p>
          <a:p>
            <a:r>
              <a:rPr lang="en-US" dirty="0"/>
              <a:t>It can coordinate muscle contractions and feeding reflexes, but there’s no central hub — no ‘brain.’</a:t>
            </a:r>
          </a:p>
          <a:p>
            <a:r>
              <a:rPr lang="en-US" dirty="0"/>
              <a:t>In bilateral animals, we see the first </a:t>
            </a:r>
            <a:r>
              <a:rPr lang="en-US" b="1" dirty="0"/>
              <a:t>nerve rings</a:t>
            </a:r>
            <a:r>
              <a:rPr lang="en-US" dirty="0"/>
              <a:t> — </a:t>
            </a:r>
          </a:p>
          <a:p>
            <a:r>
              <a:rPr lang="en-US" dirty="0"/>
              <a:t>clusters of neurons at the front of the body, often encircling the gut or pharynx.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0E80-2A9E-30CE-E2BD-AD531169F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3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4CA59-A724-36F4-AF81-B6BEF946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56C5C1-2AA6-742B-E4A9-DA6721167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24DD6-377E-3720-5692-A419F0F0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brain brings information together in one place — </a:t>
            </a:r>
          </a:p>
          <a:p>
            <a:r>
              <a:rPr lang="en-US" dirty="0"/>
              <a:t>especially useful if you’re moving forward and need to quickly compare what’s on the left vs. the right, </a:t>
            </a:r>
          </a:p>
          <a:p>
            <a:r>
              <a:rPr lang="en-US" dirty="0"/>
              <a:t>or food vs. danger.</a:t>
            </a:r>
          </a:p>
          <a:p>
            <a:endParaRPr lang="en-US" dirty="0"/>
          </a:p>
          <a:p>
            <a:r>
              <a:rPr lang="en-US" dirty="0"/>
              <a:t>Brains don’t just relay signals, they </a:t>
            </a:r>
            <a:r>
              <a:rPr lang="en-US" b="1" dirty="0"/>
              <a:t>coordinate</a:t>
            </a:r>
            <a:r>
              <a:rPr lang="en-US" dirty="0"/>
              <a:t> them. </a:t>
            </a:r>
          </a:p>
          <a:p>
            <a:r>
              <a:rPr lang="en-US" dirty="0"/>
              <a:t>They combine sensory inputs, internal states, and context to drive one coherent output.</a:t>
            </a:r>
          </a:p>
          <a:p>
            <a:endParaRPr lang="en-US" dirty="0"/>
          </a:p>
          <a:p>
            <a:r>
              <a:rPr lang="en-US" dirty="0"/>
              <a:t>This clustering at the front end — where the sensors are — </a:t>
            </a:r>
          </a:p>
          <a:p>
            <a:r>
              <a:rPr lang="en-US" dirty="0"/>
              <a:t>is what distinguishes a brain from a diffuse network of neurons.</a:t>
            </a:r>
          </a:p>
          <a:p>
            <a:endParaRPr lang="en-US" dirty="0"/>
          </a:p>
          <a:p>
            <a:r>
              <a:rPr lang="en-US" dirty="0"/>
              <a:t>These nerve rings were the earliest </a:t>
            </a:r>
            <a:r>
              <a:rPr lang="en-US" b="1" dirty="0"/>
              <a:t>brains.</a:t>
            </a:r>
            <a:r>
              <a:rPr lang="en-US" dirty="0"/>
              <a:t> </a:t>
            </a:r>
          </a:p>
          <a:p>
            <a:r>
              <a:rPr lang="en-US" dirty="0"/>
              <a:t>They allowed animals like early worms to do something new: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Gather sensory information from both sides of the body,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Weigh it against internal needs,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steer in a coherent direction.</a:t>
            </a:r>
          </a:p>
          <a:p>
            <a:endParaRPr lang="en-US" dirty="0"/>
          </a:p>
          <a:p>
            <a:r>
              <a:rPr lang="en-US" dirty="0"/>
              <a:t>It wasn’t yet thinking as we know it.</a:t>
            </a:r>
          </a:p>
          <a:p>
            <a:r>
              <a:rPr lang="en-US" dirty="0"/>
              <a:t>But it was already </a:t>
            </a:r>
            <a:r>
              <a:rPr lang="en-US" b="1" dirty="0"/>
              <a:t>decision-making</a:t>
            </a:r>
            <a:r>
              <a:rPr lang="en-US" dirty="0"/>
              <a:t> in a primitive form: choose which way to move, when to feed, when to stop.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CF780-180C-7DA0-BE6B-A43CAAF19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3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976BA-D33D-CA59-2E3F-249E5962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CF9AE-3450-6788-4C26-ECF2989CC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E25D3-9249-0E45-2AA1-9AEB8537F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brains weren’t big blobs like ours. </a:t>
            </a:r>
          </a:p>
          <a:p>
            <a:r>
              <a:rPr lang="en-US" dirty="0"/>
              <a:t>They were more like </a:t>
            </a:r>
            <a:r>
              <a:rPr lang="en-US" b="1" dirty="0"/>
              <a:t>nerve rings</a:t>
            </a:r>
            <a:r>
              <a:rPr lang="en-US" dirty="0"/>
              <a:t> — </a:t>
            </a:r>
          </a:p>
          <a:p>
            <a:r>
              <a:rPr lang="en-US" dirty="0"/>
              <a:t>circular clusters of neurons at the front of the body, often surrounding the gut or pharynx.</a:t>
            </a:r>
          </a:p>
          <a:p>
            <a:endParaRPr lang="en-US" dirty="0"/>
          </a:p>
          <a:p>
            <a:r>
              <a:rPr lang="en-US" dirty="0"/>
              <a:t>These nerve rings connected directly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Sensory neurons</a:t>
            </a:r>
            <a:r>
              <a:rPr lang="en-US" dirty="0"/>
              <a:t> at the front of the animal, detecting light, chemicals, or touch,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Motor neurons</a:t>
            </a:r>
            <a:r>
              <a:rPr lang="en-US" dirty="0"/>
              <a:t> that ran along the body wall, controlling muscles for movement.</a:t>
            </a:r>
          </a:p>
          <a:p>
            <a:endParaRPr lang="en-US" dirty="0"/>
          </a:p>
          <a:p>
            <a:r>
              <a:rPr lang="en-US" dirty="0"/>
              <a:t>In some animals, small additional clusters called </a:t>
            </a:r>
            <a:r>
              <a:rPr lang="en-US" b="1" dirty="0"/>
              <a:t>ganglia</a:t>
            </a:r>
            <a:r>
              <a:rPr lang="en-US" dirty="0"/>
              <a:t> appeared along the body. </a:t>
            </a:r>
          </a:p>
          <a:p>
            <a:r>
              <a:rPr lang="en-US" dirty="0"/>
              <a:t>These acted as local processing centers, but the nerve ring served as the </a:t>
            </a:r>
            <a:r>
              <a:rPr lang="en-US" b="1" dirty="0"/>
              <a:t>main 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organization was a big leap from a nerve net: instead of local reflexes everywhere.</a:t>
            </a:r>
          </a:p>
          <a:p>
            <a:r>
              <a:rPr lang="en-US" dirty="0"/>
              <a:t>there was now a central structure for </a:t>
            </a:r>
            <a:r>
              <a:rPr lang="en-US" b="1" dirty="0"/>
              <a:t>integration and coordination</a:t>
            </a:r>
            <a:r>
              <a:rPr lang="en-US" dirty="0"/>
              <a:t> — the essence of what makes something a brain.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DB320-73F1-5E48-E9F4-3CBF0FD89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1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The Evolution of Neurons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3: From Neurons to Brains and Behavior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56BD-EF7B-D4DB-CFA8-5B76CF1CD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F4FE7E3-C361-D0C1-87F3-FE4E631340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C4403-88B8-C61D-C984-D7C5FDBF1911}"/>
              </a:ext>
            </a:extLst>
          </p:cNvPr>
          <p:cNvSpPr txBox="1"/>
          <p:nvPr/>
        </p:nvSpPr>
        <p:spPr>
          <a:xfrm>
            <a:off x="281355" y="1428452"/>
            <a:ext cx="3742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Structure of the First Brains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Nerve ring</a:t>
            </a:r>
            <a:r>
              <a:rPr lang="en-US" sz="2400" dirty="0"/>
              <a:t>: circular cluster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Connected to sensory + motor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Ganglia</a:t>
            </a:r>
            <a:r>
              <a:rPr lang="en-US" sz="2400" dirty="0"/>
              <a:t>: mini-clusters along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Role = integration &amp; coordination</a:t>
            </a:r>
          </a:p>
        </p:txBody>
      </p:sp>
      <p:pic>
        <p:nvPicPr>
          <p:cNvPr id="9" name="Picture 8" descr="Frontiers | The regulatory landscape of neurite development in Caenorhabditis  elegans">
            <a:extLst>
              <a:ext uri="{FF2B5EF4-FFF2-40B4-BE49-F238E27FC236}">
                <a16:creationId xmlns:a16="http://schemas.microsoft.com/office/drawing/2014/main" id="{8536A752-253E-08BB-BFE2-56069F88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23" y="984738"/>
            <a:ext cx="8368124" cy="486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7AE2D2-D671-25D0-0E65-0E807E64B296}"/>
              </a:ext>
            </a:extLst>
          </p:cNvPr>
          <p:cNvSpPr txBox="1"/>
          <p:nvPr/>
        </p:nvSpPr>
        <p:spPr>
          <a:xfrm>
            <a:off x="6096000" y="6020311"/>
            <a:ext cx="335963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/>
              <a:t>C Elegans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865214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646B-EE22-5FA0-7692-1B224807B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8BC7EC5-9B43-77BC-32C5-2A40FA76C4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732E9-2724-EFA8-B662-43C4B587DD0C}"/>
              </a:ext>
            </a:extLst>
          </p:cNvPr>
          <p:cNvSpPr txBox="1"/>
          <p:nvPr/>
        </p:nvSpPr>
        <p:spPr>
          <a:xfrm>
            <a:off x="352340" y="1428452"/>
            <a:ext cx="36288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C. elegans as a Model Brain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Tiny worm, 1 mm long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Nervous system = </a:t>
            </a:r>
            <a:r>
              <a:rPr lang="en-US" sz="2400" b="1" dirty="0"/>
              <a:t>302 neurons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Nerve ring + ganglia = brain analog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Entire wiring diagram mapped</a:t>
            </a:r>
          </a:p>
        </p:txBody>
      </p:sp>
      <p:pic>
        <p:nvPicPr>
          <p:cNvPr id="6" name="Picture 5" descr="Frontiers | The regulatory landscape of neurite development in Caenorhabditis  elegans">
            <a:extLst>
              <a:ext uri="{FF2B5EF4-FFF2-40B4-BE49-F238E27FC236}">
                <a16:creationId xmlns:a16="http://schemas.microsoft.com/office/drawing/2014/main" id="{8469E28D-A4FD-C361-3002-962DD9AD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23" y="984738"/>
            <a:ext cx="8368124" cy="486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1F217-3D41-9258-92C5-CB41823C8B93}"/>
              </a:ext>
            </a:extLst>
          </p:cNvPr>
          <p:cNvSpPr txBox="1"/>
          <p:nvPr/>
        </p:nvSpPr>
        <p:spPr>
          <a:xfrm>
            <a:off x="6096000" y="6020311"/>
            <a:ext cx="335963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/>
              <a:t>C Elegans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99593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1BAAE-3C92-E36E-B23B-125529ED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36BFD6D-BF2A-CD35-7236-00473DF3F5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A74CB-3BCD-FA0C-3B9E-932C1F8ED459}"/>
              </a:ext>
            </a:extLst>
          </p:cNvPr>
          <p:cNvSpPr txBox="1"/>
          <p:nvPr/>
        </p:nvSpPr>
        <p:spPr>
          <a:xfrm>
            <a:off x="186142" y="1240778"/>
            <a:ext cx="35980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Inside the C. elegans Brain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Nerve ring</a:t>
            </a:r>
            <a:r>
              <a:rPr lang="en-US" sz="2400" dirty="0"/>
              <a:t> = integration 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~180 neurons in the 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Sensory neurons → interneurons → motor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Connects to muscles for movement</a:t>
            </a:r>
          </a:p>
        </p:txBody>
      </p:sp>
      <p:pic>
        <p:nvPicPr>
          <p:cNvPr id="5" name="Picture 4" descr="Frontiers | The regulatory landscape of neurite development in Caenorhabditis  elegans">
            <a:extLst>
              <a:ext uri="{FF2B5EF4-FFF2-40B4-BE49-F238E27FC236}">
                <a16:creationId xmlns:a16="http://schemas.microsoft.com/office/drawing/2014/main" id="{F8E14238-730C-436F-F99C-6C896CDC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23" y="984738"/>
            <a:ext cx="8368124" cy="486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937C1-91F5-A484-92FE-82C5AA46CC02}"/>
              </a:ext>
            </a:extLst>
          </p:cNvPr>
          <p:cNvSpPr txBox="1"/>
          <p:nvPr/>
        </p:nvSpPr>
        <p:spPr>
          <a:xfrm>
            <a:off x="6096000" y="6020311"/>
            <a:ext cx="335963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/>
              <a:t>C Elegans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403737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96D42-6A55-A005-F501-D81296E0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59AFC40-DDE8-632C-56E7-2F8971569D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D4B71-5C97-CFEF-8531-7A41B40BEF22}"/>
              </a:ext>
            </a:extLst>
          </p:cNvPr>
          <p:cNvSpPr txBox="1"/>
          <p:nvPr/>
        </p:nvSpPr>
        <p:spPr>
          <a:xfrm>
            <a:off x="87531" y="1656607"/>
            <a:ext cx="472787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Valence: Good vs. Bad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Valence</a:t>
            </a:r>
            <a:r>
              <a:rPr lang="en-US" sz="2400" dirty="0"/>
              <a:t> = “good vs. bad” 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Positive →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Negative → avoid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Basis for decisions</a:t>
            </a:r>
          </a:p>
        </p:txBody>
      </p:sp>
      <p:pic>
        <p:nvPicPr>
          <p:cNvPr id="5" name="Picture 2" descr="Study Suggests Worms May Be Able To Feel &quot;Emotions&quot; | Technology Networks">
            <a:extLst>
              <a:ext uri="{FF2B5EF4-FFF2-40B4-BE49-F238E27FC236}">
                <a16:creationId xmlns:a16="http://schemas.microsoft.com/office/drawing/2014/main" id="{0C7D77F8-5477-6AB5-7FAE-20A6F62A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08" y="1318984"/>
            <a:ext cx="7152641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81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3D1C-3BB6-62E9-A814-E51F3945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1767C13-7596-7790-7B81-36251F78C1F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4DFC9-D435-04B6-9DA3-5FC02A34B5DB}"/>
              </a:ext>
            </a:extLst>
          </p:cNvPr>
          <p:cNvSpPr txBox="1"/>
          <p:nvPr/>
        </p:nvSpPr>
        <p:spPr>
          <a:xfrm>
            <a:off x="101599" y="1515656"/>
            <a:ext cx="471380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Internal States: Hunger and Satiety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Valence depends on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Hunger → food = stronger “good”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Satiety → food = weaker “good”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Internal states guide choices</a:t>
            </a:r>
          </a:p>
        </p:txBody>
      </p:sp>
      <p:pic>
        <p:nvPicPr>
          <p:cNvPr id="5" name="Picture 2" descr="Study Suggests Worms May Be Able To Feel &quot;Emotions&quot; | Technology Networks">
            <a:extLst>
              <a:ext uri="{FF2B5EF4-FFF2-40B4-BE49-F238E27FC236}">
                <a16:creationId xmlns:a16="http://schemas.microsoft.com/office/drawing/2014/main" id="{37919300-59C6-F551-37B7-33EC7BAB9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08" y="1318984"/>
            <a:ext cx="7152641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2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04344-6E61-D4C4-7CB4-D85052774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67DD95B-B133-E6FF-C36C-CCE4638BC9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3337C-77A1-BAFA-F63D-52C006AE3123}"/>
              </a:ext>
            </a:extLst>
          </p:cNvPr>
          <p:cNvSpPr txBox="1"/>
          <p:nvPr/>
        </p:nvSpPr>
        <p:spPr>
          <a:xfrm>
            <a:off x="223951" y="1459660"/>
            <a:ext cx="45914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Managing Trade-Offs: Food vs. Danger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Animals face conflicts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Example: worm + copper barrier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Food on other side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Copper = toxic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Decision: risk vs. reward</a:t>
            </a:r>
          </a:p>
        </p:txBody>
      </p:sp>
      <p:pic>
        <p:nvPicPr>
          <p:cNvPr id="5" name="Picture 2" descr="Study Suggests Worms May Be Able To Feel &quot;Emotions&quot; | Technology Networks">
            <a:extLst>
              <a:ext uri="{FF2B5EF4-FFF2-40B4-BE49-F238E27FC236}">
                <a16:creationId xmlns:a16="http://schemas.microsoft.com/office/drawing/2014/main" id="{9B2CD321-7BD3-815E-F701-07C0D90C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08" y="1318984"/>
            <a:ext cx="7152641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0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9BBC1-6F28-AA5D-208E-2906062D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666D350-9321-592D-2D51-F75C483048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75B18-9BFA-0F1F-49B4-35E2098E06E3}"/>
              </a:ext>
            </a:extLst>
          </p:cNvPr>
          <p:cNvSpPr txBox="1"/>
          <p:nvPr/>
        </p:nvSpPr>
        <p:spPr>
          <a:xfrm>
            <a:off x="4800259" y="4323282"/>
            <a:ext cx="64428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Brains as Integration 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inputs → one coordinated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  <a:r>
              <a:rPr lang="en-US" sz="2400" i="1" dirty="0"/>
              <a:t>C. elegans</a:t>
            </a:r>
            <a:r>
              <a:rPr lang="en-US" sz="2400" dirty="0"/>
              <a:t> nerve 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Sensory + internal + context → decision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290" name="Picture 2" descr="C. elegans nervous system">
            <a:extLst>
              <a:ext uri="{FF2B5EF4-FFF2-40B4-BE49-F238E27FC236}">
                <a16:creationId xmlns:a16="http://schemas.microsoft.com/office/drawing/2014/main" id="{94733443-7C55-BAE8-E540-F0301409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8" y="859172"/>
            <a:ext cx="76200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59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61E8D-A114-8053-C18D-16E3CCD3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27FA810-22F6-C4C2-E072-C15F49626B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D1DD4-33CD-A51C-72D8-68B5E88CF18F}"/>
              </a:ext>
            </a:extLst>
          </p:cNvPr>
          <p:cNvSpPr txBox="1"/>
          <p:nvPr/>
        </p:nvSpPr>
        <p:spPr>
          <a:xfrm>
            <a:off x="298599" y="1914109"/>
            <a:ext cx="52440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Origins of Emotion and Primitive Affective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Beyond valence: </a:t>
            </a:r>
            <a:r>
              <a:rPr lang="en-US" sz="2200" b="1" dirty="0"/>
              <a:t>arousal</a:t>
            </a:r>
            <a:r>
              <a:rPr lang="en-US" sz="2200" dirty="0"/>
              <a:t> (high ↔ 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Valence + arousal = basic “mood space”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Shapes flexibility of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71391E-595B-99B2-522E-232E30A83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665536"/>
              </p:ext>
            </p:extLst>
          </p:nvPr>
        </p:nvGraphicFramePr>
        <p:xfrm>
          <a:off x="5542671" y="1504771"/>
          <a:ext cx="6485204" cy="4108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301">
                  <a:extLst>
                    <a:ext uri="{9D8B030D-6E8A-4147-A177-3AD203B41FA5}">
                      <a16:colId xmlns:a16="http://schemas.microsoft.com/office/drawing/2014/main" val="610905135"/>
                    </a:ext>
                  </a:extLst>
                </a:gridCol>
                <a:gridCol w="1621301">
                  <a:extLst>
                    <a:ext uri="{9D8B030D-6E8A-4147-A177-3AD203B41FA5}">
                      <a16:colId xmlns:a16="http://schemas.microsoft.com/office/drawing/2014/main" val="2792921540"/>
                    </a:ext>
                  </a:extLst>
                </a:gridCol>
                <a:gridCol w="1621301">
                  <a:extLst>
                    <a:ext uri="{9D8B030D-6E8A-4147-A177-3AD203B41FA5}">
                      <a16:colId xmlns:a16="http://schemas.microsoft.com/office/drawing/2014/main" val="1556192420"/>
                    </a:ext>
                  </a:extLst>
                </a:gridCol>
                <a:gridCol w="1621301">
                  <a:extLst>
                    <a:ext uri="{9D8B030D-6E8A-4147-A177-3AD203B41FA5}">
                      <a16:colId xmlns:a16="http://schemas.microsoft.com/office/drawing/2014/main" val="526438023"/>
                    </a:ext>
                  </a:extLst>
                </a:gridCol>
              </a:tblGrid>
              <a:tr h="100632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Arousal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39678"/>
                  </a:ext>
                </a:extLst>
              </a:tr>
              <a:tr h="100632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093982"/>
                  </a:ext>
                </a:extLst>
              </a:tr>
              <a:tr h="10477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Valence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Excited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257021"/>
                  </a:ext>
                </a:extLst>
              </a:tr>
              <a:tr h="1047794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Anxious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Depressed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92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25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0D13A-A2DD-749A-A519-78FC2E559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E0197E8-A31E-D2B9-AD2E-007F9AC061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798F6-E461-5399-E8F8-97E01B91B9B7}"/>
              </a:ext>
            </a:extLst>
          </p:cNvPr>
          <p:cNvSpPr txBox="1"/>
          <p:nvPr/>
        </p:nvSpPr>
        <p:spPr>
          <a:xfrm>
            <a:off x="7599506" y="948976"/>
            <a:ext cx="43381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Dopamine: Motivation and Pursuit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Dopamine = “wanting”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Drives pursuit of rewards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worms &amp; humans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Human links: addiction, Parkinson’s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AutoShape 2" descr="Generated image">
            <a:extLst>
              <a:ext uri="{FF2B5EF4-FFF2-40B4-BE49-F238E27FC236}">
                <a16:creationId xmlns:a16="http://schemas.microsoft.com/office/drawing/2014/main" id="{4BA87E64-98B5-9EE2-BDDC-A9564DDE60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3A2FE-FC7C-EAB9-813F-B55B94CF7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0" y="872776"/>
            <a:ext cx="7090994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51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2F9D-CC10-7F3D-FE34-B2F8307ED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DD4F41D-CAD8-329B-DEF8-D003FAD2CD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D38C4-4CCD-1D81-A7D9-006BFCAB1C72}"/>
              </a:ext>
            </a:extLst>
          </p:cNvPr>
          <p:cNvSpPr txBox="1"/>
          <p:nvPr/>
        </p:nvSpPr>
        <p:spPr>
          <a:xfrm>
            <a:off x="7428025" y="1337333"/>
            <a:ext cx="455691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Serotonin: Satisfaction and Mood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Serotonin = “satisfaction”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Regulates mood, satiety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Worms &amp; humans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Human links: depression, SSRIs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9E299-20AD-FBCF-0DA0-08C814D8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3" y="868681"/>
            <a:ext cx="7077456" cy="470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5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2067951" y="1730326"/>
            <a:ext cx="669965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Reading Check 4-3</a:t>
            </a:r>
          </a:p>
          <a:p>
            <a:endParaRPr lang="en-US" sz="3200" dirty="0"/>
          </a:p>
          <a:p>
            <a:r>
              <a:rPr lang="en-US" sz="3200" b="1" dirty="0"/>
              <a:t>Password</a:t>
            </a:r>
            <a:r>
              <a:rPr lang="en-US" sz="3200" dirty="0"/>
              <a:t>: potential</a:t>
            </a:r>
          </a:p>
          <a:p>
            <a:endParaRPr lang="en-US" sz="3200" dirty="0"/>
          </a:p>
          <a:p>
            <a:r>
              <a:rPr lang="en-US" sz="3200" b="1" dirty="0"/>
              <a:t>Question</a:t>
            </a:r>
            <a:r>
              <a:rPr lang="en-US" sz="3200" dirty="0"/>
              <a:t>: How’s the class going so far?</a:t>
            </a:r>
          </a:p>
        </p:txBody>
      </p:sp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871B9-78BD-A930-3BCB-B2038C1F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06DC269-C455-68D1-D249-21ED554557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2B06C-439A-CC18-413D-FC4C194106D2}"/>
              </a:ext>
            </a:extLst>
          </p:cNvPr>
          <p:cNvSpPr txBox="1"/>
          <p:nvPr/>
        </p:nvSpPr>
        <p:spPr>
          <a:xfrm>
            <a:off x="7474253" y="918042"/>
            <a:ext cx="4303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Stress and Arousal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Norepinephrine = alert, fight-or-flight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Stress signals: prepare to 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Endorphins/opioids = calm, recovery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Human links: anxiety, PTSD, pain relief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AAFC3-0B79-4325-C876-7C210D54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1" y="868680"/>
            <a:ext cx="7077456" cy="47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19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B0BBA-90F4-0286-1B7C-9828EF1B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1041221-09B5-DEB8-3697-C3C2F4F2F1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90328-DD23-7B15-AAFB-F67E6A21A2D4}"/>
              </a:ext>
            </a:extLst>
          </p:cNvPr>
          <p:cNvSpPr txBox="1"/>
          <p:nvPr/>
        </p:nvSpPr>
        <p:spPr>
          <a:xfrm>
            <a:off x="298599" y="1914109"/>
            <a:ext cx="52440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Valence × Arousal (Revisited)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8BBD3D-568D-BD82-7ADA-DF57F757C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67760"/>
              </p:ext>
            </p:extLst>
          </p:nvPr>
        </p:nvGraphicFramePr>
        <p:xfrm>
          <a:off x="5542671" y="1504771"/>
          <a:ext cx="6485204" cy="4108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301">
                  <a:extLst>
                    <a:ext uri="{9D8B030D-6E8A-4147-A177-3AD203B41FA5}">
                      <a16:colId xmlns:a16="http://schemas.microsoft.com/office/drawing/2014/main" val="610905135"/>
                    </a:ext>
                  </a:extLst>
                </a:gridCol>
                <a:gridCol w="1621301">
                  <a:extLst>
                    <a:ext uri="{9D8B030D-6E8A-4147-A177-3AD203B41FA5}">
                      <a16:colId xmlns:a16="http://schemas.microsoft.com/office/drawing/2014/main" val="2792921540"/>
                    </a:ext>
                  </a:extLst>
                </a:gridCol>
                <a:gridCol w="1621301">
                  <a:extLst>
                    <a:ext uri="{9D8B030D-6E8A-4147-A177-3AD203B41FA5}">
                      <a16:colId xmlns:a16="http://schemas.microsoft.com/office/drawing/2014/main" val="1556192420"/>
                    </a:ext>
                  </a:extLst>
                </a:gridCol>
                <a:gridCol w="1621301">
                  <a:extLst>
                    <a:ext uri="{9D8B030D-6E8A-4147-A177-3AD203B41FA5}">
                      <a16:colId xmlns:a16="http://schemas.microsoft.com/office/drawing/2014/main" val="526438023"/>
                    </a:ext>
                  </a:extLst>
                </a:gridCol>
              </a:tblGrid>
              <a:tr h="100632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Arousal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239678"/>
                  </a:ext>
                </a:extLst>
              </a:tr>
              <a:tr h="1006325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093982"/>
                  </a:ext>
                </a:extLst>
              </a:tr>
              <a:tr h="1047794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Valence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Excited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257021"/>
                  </a:ext>
                </a:extLst>
              </a:tr>
              <a:tr h="1047794">
                <a:tc v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Anxious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Depressed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92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46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A95E2-2960-6853-A97A-C76CFF71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D793BF4-7264-79D3-ADD5-A94B69BBF3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1CDF76-AC5B-7F8A-70A2-4AA261C9B1FE}"/>
              </a:ext>
            </a:extLst>
          </p:cNvPr>
          <p:cNvSpPr txBox="1"/>
          <p:nvPr/>
        </p:nvSpPr>
        <p:spPr>
          <a:xfrm>
            <a:off x="2995366" y="1107369"/>
            <a:ext cx="89784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Today we saw…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nerve nets → first brains (nerve rings)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C. elegans</a:t>
            </a:r>
            <a:r>
              <a:rPr lang="en-US" sz="2400" dirty="0"/>
              <a:t>: 302 neurons, real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Valence + arousal = primitive moods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Dopamine, serotonin, stress systems in worms &amp; humans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800" b="1" dirty="0"/>
              <a:t>Next time…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Brains aren’t just neurons firing randomly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Neurons wired in </a:t>
            </a:r>
            <a:r>
              <a:rPr lang="en-US" sz="2400" b="1" dirty="0"/>
              <a:t>circuits</a:t>
            </a:r>
            <a:r>
              <a:rPr lang="en-US" sz="2400" dirty="0"/>
              <a:t> performing complex computations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Circuits can implement </a:t>
            </a:r>
            <a:r>
              <a:rPr lang="en-US" sz="2400" b="1" dirty="0"/>
              <a:t>logic (AND, OR, IF)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Foundations of computation in the brain</a:t>
            </a:r>
          </a:p>
        </p:txBody>
      </p:sp>
      <p:pic>
        <p:nvPicPr>
          <p:cNvPr id="16386" name="Picture 2" descr="Implementation of XOR Gate from AND, OR and NOT Gate ...">
            <a:extLst>
              <a:ext uri="{FF2B5EF4-FFF2-40B4-BE49-F238E27FC236}">
                <a16:creationId xmlns:a16="http://schemas.microsoft.com/office/drawing/2014/main" id="{DCD509EE-BFE8-B713-4301-D2F658F14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5" t="14958" r="14409" b="44616"/>
          <a:stretch>
            <a:fillRect/>
          </a:stretch>
        </p:blipFill>
        <p:spPr bwMode="auto">
          <a:xfrm rot="16200000">
            <a:off x="-1002146" y="2175742"/>
            <a:ext cx="4570029" cy="18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33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799548" y="1287347"/>
            <a:ext cx="61275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Last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Why animals evolved neurons, and what they could do with them</a:t>
            </a:r>
          </a:p>
          <a:p>
            <a:endParaRPr lang="en-US" sz="2800" b="1" dirty="0"/>
          </a:p>
          <a:p>
            <a:r>
              <a:rPr lang="en-US" sz="2800" b="1" dirty="0"/>
              <a:t>Today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Neural nets to neural circuits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Radial vs. bilateral body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Steering and simple brains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Valence &amp; internal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Neurotransmitters in behavior</a:t>
            </a:r>
          </a:p>
        </p:txBody>
      </p:sp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9CAEA-20BF-33C8-5122-59B68B47B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AB92419-2ADB-9623-0384-133B7EE2B6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AA613-5387-5088-3090-2655A1441377}"/>
              </a:ext>
            </a:extLst>
          </p:cNvPr>
          <p:cNvSpPr txBox="1"/>
          <p:nvPr/>
        </p:nvSpPr>
        <p:spPr>
          <a:xfrm>
            <a:off x="7858539" y="853964"/>
            <a:ext cx="406841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First Animals in an Oxygen-rich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~600 million years ago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Common ancestor of animals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Multicellular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Gut + muscles + simple nerve 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Oxygen = energy for new possibilities</a:t>
            </a:r>
          </a:p>
        </p:txBody>
      </p:sp>
      <p:pic>
        <p:nvPicPr>
          <p:cNvPr id="1026" name="Picture 2" descr="First Animals | Oxford University Museum of Natural History">
            <a:extLst>
              <a:ext uri="{FF2B5EF4-FFF2-40B4-BE49-F238E27FC236}">
                <a16:creationId xmlns:a16="http://schemas.microsoft.com/office/drawing/2014/main" id="{CE0B901D-E79D-C121-DB12-218E6BCA4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3" y="822187"/>
            <a:ext cx="7450789" cy="4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0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61B09-12BF-FAEF-284D-3C5110CEB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6CB2834-9682-E1B2-15FD-B7D554B2E8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D9084-2791-AE01-06C7-1A58DA2F7710}"/>
              </a:ext>
            </a:extLst>
          </p:cNvPr>
          <p:cNvSpPr txBox="1"/>
          <p:nvPr/>
        </p:nvSpPr>
        <p:spPr>
          <a:xfrm>
            <a:off x="8494643" y="920621"/>
            <a:ext cx="35570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Different Animal 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 starting point, different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Cnidarians</a:t>
            </a:r>
            <a:r>
              <a:rPr lang="en-US" sz="2400" dirty="0"/>
              <a:t>: nerve nets, two 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Corals/anemones → stationary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Jellyfish/hydras → mobile (muscle + nerve 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trade-offs, same ancestry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E5F8C-4804-D0F6-22E3-620C3098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0449"/>
            <a:ext cx="8200080" cy="37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0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1B146-CF97-5529-1A35-AD18E71A4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AFED51C-590E-A689-C2E5-0093C27290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ADA51-9F99-D1B5-128E-6FD78F12F2BA}"/>
              </a:ext>
            </a:extLst>
          </p:cNvPr>
          <p:cNvSpPr txBox="1"/>
          <p:nvPr/>
        </p:nvSpPr>
        <p:spPr>
          <a:xfrm>
            <a:off x="5423338" y="1068893"/>
            <a:ext cx="64428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Radial vs. Bilateral Symmetry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Radial</a:t>
            </a:r>
            <a:r>
              <a:rPr lang="en-US" sz="2400" dirty="0"/>
              <a:t>: same all around (jellyfish, corals)</a:t>
            </a:r>
            <a:br>
              <a:rPr lang="en-US" sz="2400" dirty="0"/>
            </a:br>
            <a:r>
              <a:rPr lang="en-US" sz="2400" dirty="0"/>
              <a:t>Can’t steer precisely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Bilateral</a:t>
            </a:r>
            <a:r>
              <a:rPr lang="en-US" sz="2400" dirty="0"/>
              <a:t>: front/back, left/right</a:t>
            </a:r>
            <a:br>
              <a:rPr lang="en-US" sz="2400" dirty="0"/>
            </a:br>
            <a:r>
              <a:rPr lang="en-US" sz="2400" dirty="0"/>
              <a:t>Supports sensors + directed movement</a:t>
            </a:r>
          </a:p>
          <a:p>
            <a:endParaRPr lang="en-US" sz="2400" dirty="0"/>
          </a:p>
        </p:txBody>
      </p:sp>
      <p:pic>
        <p:nvPicPr>
          <p:cNvPr id="2050" name="Picture 2" descr="Flexi answers - What are the types of symmetry observed in animals? | CK-12  Foundation">
            <a:extLst>
              <a:ext uri="{FF2B5EF4-FFF2-40B4-BE49-F238E27FC236}">
                <a16:creationId xmlns:a16="http://schemas.microsoft.com/office/drawing/2014/main" id="{689A5E83-9A99-C5EA-A0B5-5093D697D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6" y="920474"/>
            <a:ext cx="44450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05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2A35C-39D8-203E-23CF-B164CBD1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8507C1F-8713-A685-28EC-AC84ABA74D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4B9429-D37F-3AA3-DCCA-A93F1635ED16}"/>
              </a:ext>
            </a:extLst>
          </p:cNvPr>
          <p:cNvSpPr txBox="1"/>
          <p:nvPr/>
        </p:nvSpPr>
        <p:spPr>
          <a:xfrm>
            <a:off x="8487553" y="1038610"/>
            <a:ext cx="33365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Steering Breakthrough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Bilateral symmetry → forward 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Steering = choose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Needed more than reflexes</a:t>
            </a:r>
          </a:p>
          <a:p>
            <a:endParaRPr lang="en-US" sz="2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87DB696-5186-6AB3-444C-066FAB75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2" y="1038610"/>
            <a:ext cx="7751829" cy="414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71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D47A-F68E-2FC6-4732-80D8F2373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ADC2378-9BEC-B666-5EFD-4628253E3F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6E313-52A9-1FA7-3BA4-DE0EC4A8B8E5}"/>
              </a:ext>
            </a:extLst>
          </p:cNvPr>
          <p:cNvSpPr txBox="1"/>
          <p:nvPr/>
        </p:nvSpPr>
        <p:spPr>
          <a:xfrm>
            <a:off x="338121" y="1366500"/>
            <a:ext cx="44172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a Nerve Net?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spread evenly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coordinate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no central hub</a:t>
            </a:r>
          </a:p>
        </p:txBody>
      </p:sp>
      <p:pic>
        <p:nvPicPr>
          <p:cNvPr id="4098" name="Picture 2" descr="Comb jellies have a bizarre nervous system unlike any other animal">
            <a:extLst>
              <a:ext uri="{FF2B5EF4-FFF2-40B4-BE49-F238E27FC236}">
                <a16:creationId xmlns:a16="http://schemas.microsoft.com/office/drawing/2014/main" id="{98E9719A-3573-CC65-EFFE-CAE58EC2C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49" y="1366500"/>
            <a:ext cx="5387664" cy="47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11B2FA-1769-6D90-4878-E8E809D58E69}"/>
              </a:ext>
            </a:extLst>
          </p:cNvPr>
          <p:cNvSpPr txBox="1"/>
          <p:nvPr/>
        </p:nvSpPr>
        <p:spPr>
          <a:xfrm>
            <a:off x="6457071" y="920224"/>
            <a:ext cx="318818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/>
              <a:t>Jellyfish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175677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5162-7402-C219-639C-79D59A03C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D09A8A5-28B6-C87B-EA1C-CA6E306940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Neurons to Brains and Behavior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AC055-F36E-F7FE-0B27-D33C8E0CF682}"/>
              </a:ext>
            </a:extLst>
          </p:cNvPr>
          <p:cNvSpPr txBox="1"/>
          <p:nvPr/>
        </p:nvSpPr>
        <p:spPr>
          <a:xfrm>
            <a:off x="120457" y="2157932"/>
            <a:ext cx="44172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a Brain?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Cluster of neurons at the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Specialized for </a:t>
            </a:r>
            <a:r>
              <a:rPr lang="en-US" sz="2200" b="1" dirty="0"/>
              <a:t>integration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Coordinates sensing +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Distinct from a nerve net</a:t>
            </a:r>
          </a:p>
        </p:txBody>
      </p:sp>
      <p:pic>
        <p:nvPicPr>
          <p:cNvPr id="6" name="Picture 5" descr="Frontiers | The regulatory landscape of neurite development in Caenorhabditis  elegans">
            <a:extLst>
              <a:ext uri="{FF2B5EF4-FFF2-40B4-BE49-F238E27FC236}">
                <a16:creationId xmlns:a16="http://schemas.microsoft.com/office/drawing/2014/main" id="{E02DBEDA-3F0E-C156-B850-1F63A2D70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923" y="984738"/>
            <a:ext cx="8368124" cy="486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C31F67-4871-81C9-0B40-88AE85BE994B}"/>
              </a:ext>
            </a:extLst>
          </p:cNvPr>
          <p:cNvSpPr txBox="1"/>
          <p:nvPr/>
        </p:nvSpPr>
        <p:spPr>
          <a:xfrm>
            <a:off x="6096000" y="6020311"/>
            <a:ext cx="335963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/>
              <a:t>C Elegans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32899068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19012</TotalTime>
  <Words>3869</Words>
  <Application>Microsoft Macintosh PowerPoint</Application>
  <PresentationFormat>Widescreen</PresentationFormat>
  <Paragraphs>466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374</cp:revision>
  <dcterms:created xsi:type="dcterms:W3CDTF">2022-08-22T20:35:14Z</dcterms:created>
  <dcterms:modified xsi:type="dcterms:W3CDTF">2025-09-29T14:28:48Z</dcterms:modified>
</cp:coreProperties>
</file>